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82" r:id="rId3"/>
    <p:sldId id="265" r:id="rId4"/>
    <p:sldId id="257" r:id="rId5"/>
    <p:sldId id="285" r:id="rId6"/>
    <p:sldId id="258" r:id="rId7"/>
    <p:sldId id="260" r:id="rId8"/>
    <p:sldId id="261" r:id="rId9"/>
    <p:sldId id="262" r:id="rId10"/>
    <p:sldId id="264" r:id="rId11"/>
    <p:sldId id="283" r:id="rId12"/>
    <p:sldId id="266" r:id="rId13"/>
    <p:sldId id="268"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5" d="100"/>
          <a:sy n="65" d="100"/>
        </p:scale>
        <p:origin x="17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J. Maycumber" userId="cb92025b-168d-46d3-99b7-ccb2ec7a05d6" providerId="ADAL" clId="{AA2C5ED0-A993-41CF-822D-164109CFE8F6}"/>
    <pc:docChg chg="modSld">
      <pc:chgData name="Melissa J. Maycumber" userId="cb92025b-168d-46d3-99b7-ccb2ec7a05d6" providerId="ADAL" clId="{AA2C5ED0-A993-41CF-822D-164109CFE8F6}" dt="2024-08-22T16:38:21.692" v="12" actId="20577"/>
      <pc:docMkLst>
        <pc:docMk/>
      </pc:docMkLst>
      <pc:sldChg chg="modSp mod">
        <pc:chgData name="Melissa J. Maycumber" userId="cb92025b-168d-46d3-99b7-ccb2ec7a05d6" providerId="ADAL" clId="{AA2C5ED0-A993-41CF-822D-164109CFE8F6}" dt="2024-08-22T16:38:21.692" v="12" actId="20577"/>
        <pc:sldMkLst>
          <pc:docMk/>
          <pc:sldMk cId="2747497434" sldId="285"/>
        </pc:sldMkLst>
        <pc:spChg chg="mod">
          <ac:chgData name="Melissa J. Maycumber" userId="cb92025b-168d-46d3-99b7-ccb2ec7a05d6" providerId="ADAL" clId="{AA2C5ED0-A993-41CF-822D-164109CFE8F6}" dt="2024-08-22T16:38:21.692" v="12" actId="20577"/>
          <ac:spMkLst>
            <pc:docMk/>
            <pc:sldMk cId="2747497434" sldId="285"/>
            <ac:spMk id="7" creationId="{2FD5B94A-E0FF-465E-45EB-CEAFFC72105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4110317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9408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748313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9334D819-9F07-4261-B09B-9E467E5D9002}" type="datetimeFigureOut">
              <a:rPr lang="en-US" smtClean="0"/>
              <a:pPr/>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1079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8997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293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49998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03823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6053804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0107424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5196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1194223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143068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9334D819-9F07-4261-B09B-9E467E5D9002}" type="datetimeFigureOut">
              <a:rPr lang="en-US" smtClean="0"/>
              <a:pPr/>
              <a:t>8/22/2024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87315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9334D819-9F07-4261-B09B-9E467E5D9002}" type="datetimeFigureOut">
              <a:rPr lang="en-US" smtClean="0"/>
              <a:pPr/>
              <a:t>8/22/2024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79187512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cbigler@paulding.k12.ga.us" TargetMode="External"/><Relationship Id="rId2" Type="http://schemas.openxmlformats.org/officeDocument/2006/relationships/hyperlink" Target="mailto:kbrackett@paulding.k12.ga.us" TargetMode="External"/><Relationship Id="rId1" Type="http://schemas.openxmlformats.org/officeDocument/2006/relationships/slideLayout" Target="../slideLayouts/slideLayout4.xml"/><Relationship Id="rId6" Type="http://schemas.openxmlformats.org/officeDocument/2006/relationships/hyperlink" Target="mailto:kwizner@paulding.k12.ga.u" TargetMode="External"/><Relationship Id="rId5" Type="http://schemas.openxmlformats.org/officeDocument/2006/relationships/hyperlink" Target="mailto:jmargo@paulding.k12.ga.us" TargetMode="External"/><Relationship Id="rId4" Type="http://schemas.openxmlformats.org/officeDocument/2006/relationships/hyperlink" Target="mailto:whobbs@paulding.k12.ga.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ird grade welcome clipart">
            <a:extLst>
              <a:ext uri="{FF2B5EF4-FFF2-40B4-BE49-F238E27FC236}">
                <a16:creationId xmlns:a16="http://schemas.microsoft.com/office/drawing/2014/main" id="{D17A7313-412B-47B5-912D-BA1F9112B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37" y="914788"/>
            <a:ext cx="3895725"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62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5C30-4976-4C69-AA32-522764482DB6}"/>
              </a:ext>
            </a:extLst>
          </p:cNvPr>
          <p:cNvSpPr>
            <a:spLocks noGrp="1"/>
          </p:cNvSpPr>
          <p:nvPr>
            <p:ph type="title"/>
          </p:nvPr>
        </p:nvSpPr>
        <p:spPr>
          <a:xfrm>
            <a:off x="357154" y="778114"/>
            <a:ext cx="10571998" cy="970450"/>
          </a:xfrm>
        </p:spPr>
        <p:txBody>
          <a:bodyPr/>
          <a:lstStyle/>
          <a:p>
            <a:r>
              <a:rPr lang="en-US" sz="5400" dirty="0"/>
              <a:t>Absences/Lunchroom</a:t>
            </a:r>
          </a:p>
        </p:txBody>
      </p:sp>
      <p:sp>
        <p:nvSpPr>
          <p:cNvPr id="3" name="Content Placeholder 2">
            <a:extLst>
              <a:ext uri="{FF2B5EF4-FFF2-40B4-BE49-F238E27FC236}">
                <a16:creationId xmlns:a16="http://schemas.microsoft.com/office/drawing/2014/main" id="{18B8CCD4-9EBF-40CA-9C54-689603DB2B03}"/>
              </a:ext>
            </a:extLst>
          </p:cNvPr>
          <p:cNvSpPr txBox="1">
            <a:spLocks/>
          </p:cNvSpPr>
          <p:nvPr/>
        </p:nvSpPr>
        <p:spPr>
          <a:xfrm>
            <a:off x="206828" y="2327365"/>
            <a:ext cx="11778343" cy="4447904"/>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nSpc>
                <a:spcPct val="90000"/>
              </a:lnSpc>
              <a:buFont typeface="Courier New" panose="02070309020205020404" pitchFamily="49" charset="0"/>
              <a:buChar char="o"/>
              <a:defRPr/>
            </a:pPr>
            <a:r>
              <a:rPr lang="en-US" altLang="en-US" dirty="0">
                <a:latin typeface="Cambria" panose="02040503050406030204" pitchFamily="18" charset="0"/>
              </a:rPr>
              <a:t>Please make sure your child is on time to school. This is a very critical year and we do not want your child to miss anything.</a:t>
            </a:r>
          </a:p>
          <a:p>
            <a:pPr>
              <a:lnSpc>
                <a:spcPct val="90000"/>
              </a:lnSpc>
              <a:buFont typeface="Courier New" panose="02070309020205020404" pitchFamily="49" charset="0"/>
              <a:buChar char="o"/>
              <a:defRPr/>
            </a:pPr>
            <a:r>
              <a:rPr lang="en-US" altLang="en-US" dirty="0">
                <a:latin typeface="Cambria" panose="02040503050406030204" pitchFamily="18" charset="0"/>
              </a:rPr>
              <a:t>If your child is absent, please make sure you write a note explaining the reason for your child’</a:t>
            </a:r>
            <a:r>
              <a:rPr lang="en-US" altLang="ja-JP" dirty="0">
                <a:latin typeface="Cambria" panose="02040503050406030204" pitchFamily="18" charset="0"/>
              </a:rPr>
              <a:t>s absence. </a:t>
            </a:r>
          </a:p>
          <a:p>
            <a:pPr>
              <a:lnSpc>
                <a:spcPct val="90000"/>
              </a:lnSpc>
              <a:buFont typeface="Courier New" panose="02070309020205020404" pitchFamily="49" charset="0"/>
              <a:buChar char="o"/>
              <a:defRPr/>
            </a:pPr>
            <a:endParaRPr lang="en-US" altLang="en-US" dirty="0">
              <a:latin typeface="Cambria" panose="02040503050406030204" pitchFamily="18" charset="0"/>
            </a:endParaRPr>
          </a:p>
          <a:p>
            <a:pPr marL="0" indent="0">
              <a:lnSpc>
                <a:spcPct val="90000"/>
              </a:lnSpc>
              <a:buNone/>
              <a:defRPr/>
            </a:pPr>
            <a:r>
              <a:rPr lang="en-US" altLang="en-US" b="1" dirty="0">
                <a:latin typeface="Cambria" panose="02040503050406030204" pitchFamily="18" charset="0"/>
              </a:rPr>
              <a:t>Lunchroom News:</a:t>
            </a:r>
          </a:p>
          <a:p>
            <a:pPr>
              <a:lnSpc>
                <a:spcPct val="90000"/>
              </a:lnSpc>
              <a:buFont typeface="Courier New" panose="02070309020205020404" pitchFamily="49" charset="0"/>
              <a:buChar char="o"/>
              <a:defRPr/>
            </a:pPr>
            <a:r>
              <a:rPr lang="en-US" altLang="en-US" sz="1800" dirty="0">
                <a:latin typeface="Cambria" panose="02040503050406030204" pitchFamily="18" charset="0"/>
              </a:rPr>
              <a:t>PLEASE make sure your child has money in his/her account. Your child can only charge 3 times before they are given an alternative lunch. If your child is getting extras, please be aware of this. </a:t>
            </a:r>
          </a:p>
          <a:p>
            <a:pPr>
              <a:lnSpc>
                <a:spcPct val="90000"/>
              </a:lnSpc>
              <a:buFont typeface="Courier New" panose="02070309020205020404" pitchFamily="49" charset="0"/>
              <a:buChar char="o"/>
              <a:defRPr/>
            </a:pPr>
            <a:r>
              <a:rPr lang="en-US" altLang="en-US" sz="1800" dirty="0">
                <a:latin typeface="Cambria" panose="02040503050406030204" pitchFamily="18" charset="0"/>
              </a:rPr>
              <a:t>We do our best to notify you when your child is low. If you have any concerns, please let us know so we can get them taken care of. </a:t>
            </a:r>
          </a:p>
          <a:p>
            <a:pPr>
              <a:lnSpc>
                <a:spcPct val="90000"/>
              </a:lnSpc>
              <a:buFont typeface="Courier New" panose="02070309020205020404" pitchFamily="49" charset="0"/>
              <a:buChar char="o"/>
              <a:defRPr/>
            </a:pPr>
            <a:r>
              <a:rPr lang="en-US" altLang="en-US" sz="1800" dirty="0">
                <a:latin typeface="Cambria" panose="02040503050406030204" pitchFamily="18" charset="0"/>
              </a:rPr>
              <a:t>Breakfast is $1.40 and lunch is $2.15 </a:t>
            </a:r>
          </a:p>
          <a:p>
            <a:pPr>
              <a:lnSpc>
                <a:spcPct val="90000"/>
              </a:lnSpc>
              <a:buFont typeface="Courier New" panose="02070309020205020404" pitchFamily="49" charset="0"/>
              <a:buChar char="o"/>
              <a:defRPr/>
            </a:pPr>
            <a:r>
              <a:rPr lang="en-US" altLang="en-US" sz="1800" dirty="0">
                <a:latin typeface="Cambria" panose="02040503050406030204" pitchFamily="18" charset="0"/>
              </a:rPr>
              <a:t>PLEASE make sure you redo your applications for SY 24-25. The Free Lunch Grant has ended.</a:t>
            </a:r>
          </a:p>
        </p:txBody>
      </p:sp>
    </p:spTree>
    <p:extLst>
      <p:ext uri="{BB962C8B-B14F-4D97-AF65-F5344CB8AC3E}">
        <p14:creationId xmlns:p14="http://schemas.microsoft.com/office/powerpoint/2010/main" val="312863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261D-FC10-48FA-2220-907389CDF6B5}"/>
              </a:ext>
            </a:extLst>
          </p:cNvPr>
          <p:cNvSpPr>
            <a:spLocks noGrp="1"/>
          </p:cNvSpPr>
          <p:nvPr>
            <p:ph type="title"/>
          </p:nvPr>
        </p:nvSpPr>
        <p:spPr/>
        <p:txBody>
          <a:bodyPr/>
          <a:lstStyle/>
          <a:p>
            <a:r>
              <a:rPr lang="en-US" dirty="0"/>
              <a:t>Digital Learning Days</a:t>
            </a:r>
          </a:p>
        </p:txBody>
      </p:sp>
      <p:sp>
        <p:nvSpPr>
          <p:cNvPr id="3" name="TextBox 2">
            <a:extLst>
              <a:ext uri="{FF2B5EF4-FFF2-40B4-BE49-F238E27FC236}">
                <a16:creationId xmlns:a16="http://schemas.microsoft.com/office/drawing/2014/main" id="{2DB57A56-8CE8-2DF8-CF7C-D562D9EC472D}"/>
              </a:ext>
            </a:extLst>
          </p:cNvPr>
          <p:cNvSpPr txBox="1"/>
          <p:nvPr/>
        </p:nvSpPr>
        <p:spPr>
          <a:xfrm>
            <a:off x="1062892" y="2516554"/>
            <a:ext cx="930812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Digital Learning Days are no longer optional. Students who do not have access to a working device at home will be expected to notify the teacher prior to DLD. The teacher will give them a packet comparable to the canvas assignments.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Students have 5 days to complete the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Student names of those who do not complete the assignments will be sent to Admin and will be marked absent for that day. </a:t>
            </a:r>
          </a:p>
        </p:txBody>
      </p:sp>
    </p:spTree>
    <p:extLst>
      <p:ext uri="{BB962C8B-B14F-4D97-AF65-F5344CB8AC3E}">
        <p14:creationId xmlns:p14="http://schemas.microsoft.com/office/powerpoint/2010/main" val="173209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5A05-0724-4701-8C76-598180D1E60E}"/>
              </a:ext>
            </a:extLst>
          </p:cNvPr>
          <p:cNvSpPr>
            <a:spLocks noGrp="1"/>
          </p:cNvSpPr>
          <p:nvPr>
            <p:ph type="title"/>
          </p:nvPr>
        </p:nvSpPr>
        <p:spPr>
          <a:xfrm>
            <a:off x="348342" y="743280"/>
            <a:ext cx="10571998" cy="970450"/>
          </a:xfrm>
        </p:spPr>
        <p:txBody>
          <a:bodyPr/>
          <a:lstStyle/>
          <a:p>
            <a:r>
              <a:rPr lang="en-US" sz="5400" dirty="0"/>
              <a:t>Assessments</a:t>
            </a:r>
          </a:p>
        </p:txBody>
      </p:sp>
      <p:sp>
        <p:nvSpPr>
          <p:cNvPr id="3" name="Rectangle 2">
            <a:extLst>
              <a:ext uri="{FF2B5EF4-FFF2-40B4-BE49-F238E27FC236}">
                <a16:creationId xmlns:a16="http://schemas.microsoft.com/office/drawing/2014/main" id="{DA0B0E6A-B909-4119-A45E-7F1B09FD2BE0}"/>
              </a:ext>
            </a:extLst>
          </p:cNvPr>
          <p:cNvSpPr/>
          <p:nvPr/>
        </p:nvSpPr>
        <p:spPr>
          <a:xfrm>
            <a:off x="348342" y="2365274"/>
            <a:ext cx="11234057" cy="2246769"/>
          </a:xfrm>
          <a:prstGeom prst="rect">
            <a:avLst/>
          </a:prstGeom>
        </p:spPr>
        <p:txBody>
          <a:bodyPr wrap="square">
            <a:spAutoFit/>
          </a:bodyPr>
          <a:lstStyle/>
          <a:p>
            <a:pPr marL="285750" indent="-285750">
              <a:buClr>
                <a:schemeClr val="accent1"/>
              </a:buClr>
              <a:buFont typeface="Courier New" panose="02070309020205020404" pitchFamily="49" charset="0"/>
              <a:buChar char="o"/>
              <a:defRPr/>
            </a:pPr>
            <a:r>
              <a:rPr lang="en-US" sz="2000" dirty="0">
                <a:latin typeface="Cambria" panose="02040503050406030204" pitchFamily="18" charset="0"/>
              </a:rPr>
              <a:t>In third grade, students will take the Reading Beacon and the Math Beacon. We take this assessment to show student growth.</a:t>
            </a:r>
          </a:p>
          <a:p>
            <a:pPr marL="285750" indent="-285750">
              <a:buClr>
                <a:schemeClr val="accent1"/>
              </a:buClr>
              <a:buFont typeface="Courier New" panose="02070309020205020404" pitchFamily="49" charset="0"/>
              <a:buChar char="o"/>
              <a:defRPr/>
            </a:pPr>
            <a:endParaRPr lang="en-US" sz="2000" dirty="0">
              <a:latin typeface="Cambria" panose="02040503050406030204" pitchFamily="18" charset="0"/>
            </a:endParaRPr>
          </a:p>
          <a:p>
            <a:pPr marL="285750" indent="-285750">
              <a:buClr>
                <a:schemeClr val="accent1"/>
              </a:buClr>
              <a:buFont typeface="Courier New" panose="02070309020205020404" pitchFamily="49" charset="0"/>
              <a:buChar char="o"/>
              <a:defRPr/>
            </a:pPr>
            <a:r>
              <a:rPr lang="en-US" sz="2000" dirty="0">
                <a:latin typeface="Cambria" panose="02040503050406030204" pitchFamily="18" charset="0"/>
              </a:rPr>
              <a:t>In April, we will be taking the Georgia Milestones Assessment.  Third Grade students will take the Reading/ELA portion, as well as the Math portion of this test. Students in third grade are required to pass the Reading/ELA portion of the GMA to move onto the fourth grade. </a:t>
            </a:r>
            <a:r>
              <a:rPr lang="en-US" sz="2000" b="1" dirty="0">
                <a:latin typeface="Cambria" panose="02040503050406030204" pitchFamily="18" charset="0"/>
              </a:rPr>
              <a:t>Move information to come later. </a:t>
            </a:r>
          </a:p>
        </p:txBody>
      </p:sp>
      <p:pic>
        <p:nvPicPr>
          <p:cNvPr id="9218" name="Picture 2" descr="Image result for georgia milestones">
            <a:extLst>
              <a:ext uri="{FF2B5EF4-FFF2-40B4-BE49-F238E27FC236}">
                <a16:creationId xmlns:a16="http://schemas.microsoft.com/office/drawing/2014/main" id="{28ADFB6C-12F0-4B73-80BA-BD823BE78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835" y="4612043"/>
            <a:ext cx="3448594" cy="174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3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Documents and Settings\lasmith\Local Settings\Temporary Internet Files\Content.IE5\NQ63LXSW\MC900383958[1].wmf">
            <a:extLst>
              <a:ext uri="{FF2B5EF4-FFF2-40B4-BE49-F238E27FC236}">
                <a16:creationId xmlns:a16="http://schemas.microsoft.com/office/drawing/2014/main" id="{0631384C-72F0-4B7A-9FC7-6EC3A56D63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45798" y="873202"/>
            <a:ext cx="5100406" cy="4133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849672C-C317-4AED-93BE-961D8482EFC2}"/>
              </a:ext>
            </a:extLst>
          </p:cNvPr>
          <p:cNvSpPr/>
          <p:nvPr/>
        </p:nvSpPr>
        <p:spPr>
          <a:xfrm rot="20006955">
            <a:off x="484040" y="2007413"/>
            <a:ext cx="3221188" cy="1200329"/>
          </a:xfrm>
          <a:prstGeom prst="rect">
            <a:avLst/>
          </a:prstGeom>
        </p:spPr>
        <p:txBody>
          <a:bodyPr wrap="square">
            <a:spAutoFit/>
          </a:bodyPr>
          <a:lstStyle/>
          <a:p>
            <a:pPr algn="ctr"/>
            <a:r>
              <a:rPr lang="en-US" altLang="en-US" sz="3600" b="1" dirty="0">
                <a:solidFill>
                  <a:schemeClr val="bg1"/>
                </a:solidFill>
                <a:latin typeface="Cambria" panose="02040503050406030204" pitchFamily="18" charset="0"/>
              </a:rPr>
              <a:t>Any questions?</a:t>
            </a:r>
          </a:p>
        </p:txBody>
      </p:sp>
    </p:spTree>
    <p:extLst>
      <p:ext uri="{BB962C8B-B14F-4D97-AF65-F5344CB8AC3E}">
        <p14:creationId xmlns:p14="http://schemas.microsoft.com/office/powerpoint/2010/main" val="6041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BF71-7166-4D0E-904C-7AAF67D7D8C4}"/>
              </a:ext>
            </a:extLst>
          </p:cNvPr>
          <p:cNvSpPr>
            <a:spLocks noGrp="1"/>
          </p:cNvSpPr>
          <p:nvPr>
            <p:ph type="title"/>
          </p:nvPr>
        </p:nvSpPr>
        <p:spPr>
          <a:xfrm>
            <a:off x="226525" y="743279"/>
            <a:ext cx="10571998" cy="970450"/>
          </a:xfrm>
        </p:spPr>
        <p:txBody>
          <a:bodyPr/>
          <a:lstStyle/>
          <a:p>
            <a:r>
              <a:rPr lang="en-US" sz="5400" dirty="0">
                <a:latin typeface="Cambria" panose="02040503050406030204" pitchFamily="18" charset="0"/>
                <a:ea typeface="Cambria" panose="02040503050406030204" pitchFamily="18" charset="0"/>
              </a:rPr>
              <a:t>QUIZ TIME!!!!</a:t>
            </a:r>
          </a:p>
        </p:txBody>
      </p:sp>
      <p:sp>
        <p:nvSpPr>
          <p:cNvPr id="3" name="TextBox 2">
            <a:extLst>
              <a:ext uri="{FF2B5EF4-FFF2-40B4-BE49-F238E27FC236}">
                <a16:creationId xmlns:a16="http://schemas.microsoft.com/office/drawing/2014/main" id="{01643C3E-1007-4898-920C-60CECA37A900}"/>
              </a:ext>
            </a:extLst>
          </p:cNvPr>
          <p:cNvSpPr txBox="1"/>
          <p:nvPr/>
        </p:nvSpPr>
        <p:spPr>
          <a:xfrm>
            <a:off x="661849" y="2734493"/>
            <a:ext cx="9701349" cy="2862322"/>
          </a:xfrm>
          <a:prstGeom prst="rect">
            <a:avLst/>
          </a:prstGeom>
          <a:noFill/>
        </p:spPr>
        <p:txBody>
          <a:bodyPr wrap="square" rtlCol="0">
            <a:spAutoFit/>
          </a:bodyPr>
          <a:lstStyle/>
          <a:p>
            <a:r>
              <a:rPr lang="en-US" sz="3600" b="1" dirty="0"/>
              <a:t>Question #1</a:t>
            </a:r>
          </a:p>
          <a:p>
            <a:endParaRPr lang="en-US" sz="3600" dirty="0"/>
          </a:p>
          <a:p>
            <a:r>
              <a:rPr lang="en-US" sz="3600" dirty="0"/>
              <a:t>True or False: I come up to the school everyday. I do not need my ID. The office people know me.</a:t>
            </a:r>
          </a:p>
        </p:txBody>
      </p:sp>
    </p:spTree>
    <p:extLst>
      <p:ext uri="{BB962C8B-B14F-4D97-AF65-F5344CB8AC3E}">
        <p14:creationId xmlns:p14="http://schemas.microsoft.com/office/powerpoint/2010/main" val="366370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4EF755-8941-4E99-A467-BD8F4395B066}"/>
              </a:ext>
            </a:extLst>
          </p:cNvPr>
          <p:cNvSpPr txBox="1"/>
          <p:nvPr/>
        </p:nvSpPr>
        <p:spPr>
          <a:xfrm>
            <a:off x="1071153" y="1985556"/>
            <a:ext cx="9701349" cy="2308324"/>
          </a:xfrm>
          <a:prstGeom prst="rect">
            <a:avLst/>
          </a:prstGeom>
          <a:noFill/>
        </p:spPr>
        <p:txBody>
          <a:bodyPr wrap="square" rtlCol="0">
            <a:spAutoFit/>
          </a:bodyPr>
          <a:lstStyle/>
          <a:p>
            <a:r>
              <a:rPr lang="en-US" sz="3600" b="1" dirty="0"/>
              <a:t>Question #2</a:t>
            </a:r>
          </a:p>
          <a:p>
            <a:r>
              <a:rPr lang="en-US" sz="3600" dirty="0"/>
              <a:t>True or False </a:t>
            </a:r>
          </a:p>
          <a:p>
            <a:r>
              <a:rPr lang="en-US" sz="3600" dirty="0"/>
              <a:t>Digital Learning Days count for attendance and </a:t>
            </a:r>
            <a:r>
              <a:rPr lang="en-US" sz="3600"/>
              <a:t>completed this year.</a:t>
            </a:r>
            <a:r>
              <a:rPr lang="en-US" sz="3600" dirty="0"/>
              <a:t> </a:t>
            </a:r>
          </a:p>
        </p:txBody>
      </p:sp>
    </p:spTree>
    <p:extLst>
      <p:ext uri="{BB962C8B-B14F-4D97-AF65-F5344CB8AC3E}">
        <p14:creationId xmlns:p14="http://schemas.microsoft.com/office/powerpoint/2010/main" val="291474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D6587-2D5A-4E1E-8684-788C6AB0403A}"/>
              </a:ext>
            </a:extLst>
          </p:cNvPr>
          <p:cNvSpPr txBox="1"/>
          <p:nvPr/>
        </p:nvSpPr>
        <p:spPr>
          <a:xfrm>
            <a:off x="1245325" y="1443841"/>
            <a:ext cx="9701349" cy="3970318"/>
          </a:xfrm>
          <a:prstGeom prst="rect">
            <a:avLst/>
          </a:prstGeom>
          <a:noFill/>
        </p:spPr>
        <p:txBody>
          <a:bodyPr wrap="square" rtlCol="0">
            <a:spAutoFit/>
          </a:bodyPr>
          <a:lstStyle/>
          <a:p>
            <a:r>
              <a:rPr lang="en-US" sz="3600" b="1" dirty="0"/>
              <a:t>Question #3</a:t>
            </a:r>
          </a:p>
          <a:p>
            <a:endParaRPr lang="en-US" sz="3600" dirty="0"/>
          </a:p>
          <a:p>
            <a:r>
              <a:rPr lang="en-US" sz="3600" dirty="0"/>
              <a:t>How often will your child have a syllable coding assessment?</a:t>
            </a:r>
          </a:p>
          <a:p>
            <a:r>
              <a:rPr lang="en-US" sz="3600" dirty="0"/>
              <a:t>	a. Every week</a:t>
            </a:r>
          </a:p>
          <a:p>
            <a:r>
              <a:rPr lang="en-US" sz="3600" dirty="0"/>
              <a:t>	b. Every 2 weeks</a:t>
            </a:r>
          </a:p>
          <a:p>
            <a:r>
              <a:rPr lang="en-US" sz="3600" dirty="0"/>
              <a:t>	c. Once a month</a:t>
            </a:r>
          </a:p>
        </p:txBody>
      </p:sp>
    </p:spTree>
    <p:extLst>
      <p:ext uri="{BB962C8B-B14F-4D97-AF65-F5344CB8AC3E}">
        <p14:creationId xmlns:p14="http://schemas.microsoft.com/office/powerpoint/2010/main" val="347342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14955-51A5-4984-8A7E-1647C626DF6D}"/>
              </a:ext>
            </a:extLst>
          </p:cNvPr>
          <p:cNvSpPr txBox="1"/>
          <p:nvPr/>
        </p:nvSpPr>
        <p:spPr>
          <a:xfrm>
            <a:off x="761999" y="2274838"/>
            <a:ext cx="10668002" cy="2308324"/>
          </a:xfrm>
          <a:prstGeom prst="rect">
            <a:avLst/>
          </a:prstGeom>
          <a:noFill/>
        </p:spPr>
        <p:txBody>
          <a:bodyPr wrap="square" rtlCol="0">
            <a:spAutoFit/>
          </a:bodyPr>
          <a:lstStyle/>
          <a:p>
            <a:r>
              <a:rPr lang="en-US" sz="3600" b="1" dirty="0"/>
              <a:t>Question #4</a:t>
            </a:r>
          </a:p>
          <a:p>
            <a:endParaRPr lang="en-US" sz="3600" b="1" dirty="0"/>
          </a:p>
          <a:p>
            <a:r>
              <a:rPr lang="en-US" sz="3600" dirty="0"/>
              <a:t>True or False?: You do not need to sign the Wednesday Take Home Folders. </a:t>
            </a:r>
          </a:p>
        </p:txBody>
      </p:sp>
    </p:spTree>
    <p:extLst>
      <p:ext uri="{BB962C8B-B14F-4D97-AF65-F5344CB8AC3E}">
        <p14:creationId xmlns:p14="http://schemas.microsoft.com/office/powerpoint/2010/main" val="64049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14955-51A5-4984-8A7E-1647C626DF6D}"/>
              </a:ext>
            </a:extLst>
          </p:cNvPr>
          <p:cNvSpPr txBox="1"/>
          <p:nvPr/>
        </p:nvSpPr>
        <p:spPr>
          <a:xfrm>
            <a:off x="761999" y="2091958"/>
            <a:ext cx="10668002"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Question #5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a:ea typeface="+mn-ea"/>
                <a:cs typeface="+mn-cs"/>
              </a:rPr>
              <a:t>Ms. Sally Sue wants to bring in homemade cupcakes for Johnny’s birthday. Is this allowed? Yes or No. </a:t>
            </a:r>
          </a:p>
        </p:txBody>
      </p:sp>
    </p:spTree>
    <p:extLst>
      <p:ext uri="{BB962C8B-B14F-4D97-AF65-F5344CB8AC3E}">
        <p14:creationId xmlns:p14="http://schemas.microsoft.com/office/powerpoint/2010/main" val="168516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14955-51A5-4984-8A7E-1647C626DF6D}"/>
              </a:ext>
            </a:extLst>
          </p:cNvPr>
          <p:cNvSpPr txBox="1"/>
          <p:nvPr/>
        </p:nvSpPr>
        <p:spPr>
          <a:xfrm>
            <a:off x="761999" y="2091958"/>
            <a:ext cx="10668002"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Question #6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a:ea typeface="+mn-ea"/>
                <a:cs typeface="+mn-cs"/>
              </a:rPr>
              <a:t>True or False? We cannot accept emails as a transportation change notice. </a:t>
            </a:r>
          </a:p>
        </p:txBody>
      </p:sp>
    </p:spTree>
    <p:extLst>
      <p:ext uri="{BB962C8B-B14F-4D97-AF65-F5344CB8AC3E}">
        <p14:creationId xmlns:p14="http://schemas.microsoft.com/office/powerpoint/2010/main" val="298878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EBF7-E3EE-478E-AB8F-B52509AE9239}"/>
              </a:ext>
            </a:extLst>
          </p:cNvPr>
          <p:cNvSpPr>
            <a:spLocks noGrp="1"/>
          </p:cNvSpPr>
          <p:nvPr>
            <p:ph type="title"/>
          </p:nvPr>
        </p:nvSpPr>
        <p:spPr>
          <a:xfrm>
            <a:off x="357154" y="804240"/>
            <a:ext cx="10571998" cy="970450"/>
          </a:xfrm>
        </p:spPr>
        <p:txBody>
          <a:bodyPr/>
          <a:lstStyle/>
          <a:p>
            <a:r>
              <a:rPr lang="en-US" sz="5400" dirty="0"/>
              <a:t>I Can….</a:t>
            </a:r>
            <a:br>
              <a:rPr lang="en-US" sz="5400" dirty="0"/>
            </a:br>
            <a:r>
              <a:rPr lang="en-US" sz="5400" dirty="0"/>
              <a:t>End of Year Goals</a:t>
            </a:r>
          </a:p>
        </p:txBody>
      </p:sp>
      <p:sp>
        <p:nvSpPr>
          <p:cNvPr id="3" name="Rectangle 2">
            <a:extLst>
              <a:ext uri="{FF2B5EF4-FFF2-40B4-BE49-F238E27FC236}">
                <a16:creationId xmlns:a16="http://schemas.microsoft.com/office/drawing/2014/main" id="{035AF187-3949-4102-80B5-33CE8EFDD49E}"/>
              </a:ext>
            </a:extLst>
          </p:cNvPr>
          <p:cNvSpPr/>
          <p:nvPr/>
        </p:nvSpPr>
        <p:spPr>
          <a:xfrm>
            <a:off x="243944" y="2238102"/>
            <a:ext cx="6409405" cy="3347776"/>
          </a:xfrm>
          <a:prstGeom prst="rect">
            <a:avLst/>
          </a:prstGeom>
        </p:spPr>
        <p:txBody>
          <a:bodyPr wrap="square">
            <a:spAutoFit/>
          </a:bodyPr>
          <a:lstStyle/>
          <a:p>
            <a:pPr marL="285750" indent="-285750">
              <a:lnSpc>
                <a:spcPct val="150000"/>
              </a:lnSpc>
              <a:spcBef>
                <a:spcPct val="0"/>
              </a:spcBef>
              <a:buClr>
                <a:schemeClr val="accent1"/>
              </a:buClr>
              <a:buFont typeface="Courier New" panose="02070309020205020404" pitchFamily="49" charset="0"/>
              <a:buChar char="o"/>
            </a:pPr>
            <a:r>
              <a:rPr lang="en-US" altLang="en-US" sz="2400" dirty="0">
                <a:latin typeface="Cambria" panose="02040503050406030204" pitchFamily="18" charset="0"/>
              </a:rPr>
              <a:t>Reading DI: Vocabulary and Comprehension</a:t>
            </a:r>
          </a:p>
          <a:p>
            <a:pPr marL="285750" indent="-285750">
              <a:lnSpc>
                <a:spcPct val="150000"/>
              </a:lnSpc>
              <a:spcBef>
                <a:spcPct val="0"/>
              </a:spcBef>
              <a:buClr>
                <a:schemeClr val="accent1"/>
              </a:buClr>
              <a:buFont typeface="Courier New" panose="02070309020205020404" pitchFamily="49" charset="0"/>
              <a:buChar char="o"/>
            </a:pPr>
            <a:r>
              <a:rPr lang="en-US" altLang="en-US" sz="2400" dirty="0">
                <a:latin typeface="Cambria" panose="02040503050406030204" pitchFamily="18" charset="0"/>
              </a:rPr>
              <a:t>Fluency: 100 wcpm</a:t>
            </a:r>
          </a:p>
          <a:p>
            <a:pPr marL="285750" indent="-285750">
              <a:lnSpc>
                <a:spcPct val="150000"/>
              </a:lnSpc>
              <a:spcBef>
                <a:spcPct val="0"/>
              </a:spcBef>
              <a:buClr>
                <a:schemeClr val="accent1"/>
              </a:buClr>
              <a:buFont typeface="Courier New" panose="02070309020205020404" pitchFamily="49" charset="0"/>
              <a:buChar char="o"/>
            </a:pPr>
            <a:r>
              <a:rPr lang="en-US" altLang="en-US" sz="2400" dirty="0">
                <a:latin typeface="Cambria" panose="02040503050406030204" pitchFamily="18" charset="0"/>
              </a:rPr>
              <a:t>Lexile: 520 – 820</a:t>
            </a:r>
          </a:p>
          <a:p>
            <a:pPr marL="742950" lvl="1" indent="-285750">
              <a:lnSpc>
                <a:spcPct val="150000"/>
              </a:lnSpc>
              <a:spcBef>
                <a:spcPct val="0"/>
              </a:spcBef>
              <a:buClr>
                <a:schemeClr val="accent1"/>
              </a:buClr>
              <a:buFont typeface="Courier New" panose="02070309020205020404" pitchFamily="49" charset="0"/>
              <a:buChar char="o"/>
            </a:pPr>
            <a:r>
              <a:rPr lang="en-US" altLang="en-US" sz="2400" dirty="0">
                <a:latin typeface="Cambria" panose="02040503050406030204" pitchFamily="18" charset="0"/>
              </a:rPr>
              <a:t>670L is midpoint</a:t>
            </a:r>
          </a:p>
          <a:p>
            <a:pPr marL="285750" indent="-285750">
              <a:lnSpc>
                <a:spcPct val="150000"/>
              </a:lnSpc>
              <a:spcBef>
                <a:spcPct val="0"/>
              </a:spcBef>
              <a:buClr>
                <a:schemeClr val="accent1"/>
              </a:buClr>
              <a:buFont typeface="Courier New" panose="02070309020205020404" pitchFamily="49" charset="0"/>
              <a:buChar char="o"/>
            </a:pPr>
            <a:r>
              <a:rPr lang="en-US" altLang="en-US" sz="2400" dirty="0">
                <a:latin typeface="Cambria" panose="02040503050406030204" pitchFamily="18" charset="0"/>
              </a:rPr>
              <a:t>Fluently multiply one-digit numbers: 80% accuracy</a:t>
            </a:r>
          </a:p>
        </p:txBody>
      </p:sp>
      <p:pic>
        <p:nvPicPr>
          <p:cNvPr id="4" name="Picture 3">
            <a:extLst>
              <a:ext uri="{FF2B5EF4-FFF2-40B4-BE49-F238E27FC236}">
                <a16:creationId xmlns:a16="http://schemas.microsoft.com/office/drawing/2014/main" id="{84724DFA-D386-42CB-88D9-2C3C3F3A164F}"/>
              </a:ext>
            </a:extLst>
          </p:cNvPr>
          <p:cNvPicPr>
            <a:picLocks noChangeAspect="1"/>
          </p:cNvPicPr>
          <p:nvPr/>
        </p:nvPicPr>
        <p:blipFill>
          <a:blip r:embed="rId2"/>
          <a:stretch>
            <a:fillRect/>
          </a:stretch>
        </p:blipFill>
        <p:spPr>
          <a:xfrm>
            <a:off x="7212482" y="2238102"/>
            <a:ext cx="4622363" cy="3434493"/>
          </a:xfrm>
          <a:prstGeom prst="rect">
            <a:avLst/>
          </a:prstGeom>
        </p:spPr>
      </p:pic>
      <p:cxnSp>
        <p:nvCxnSpPr>
          <p:cNvPr id="6" name="Connector: Elbow 5">
            <a:extLst>
              <a:ext uri="{FF2B5EF4-FFF2-40B4-BE49-F238E27FC236}">
                <a16:creationId xmlns:a16="http://schemas.microsoft.com/office/drawing/2014/main" id="{FBB4C751-EE3D-4BA1-90F7-54AC61B24D62}"/>
              </a:ext>
            </a:extLst>
          </p:cNvPr>
          <p:cNvCxnSpPr>
            <a:cxnSpLocks/>
          </p:cNvCxnSpPr>
          <p:nvPr/>
        </p:nvCxnSpPr>
        <p:spPr>
          <a:xfrm rot="10800000" flipV="1">
            <a:off x="6138705" y="4598126"/>
            <a:ext cx="1588421" cy="1451164"/>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DB17151-036E-4BE5-AA55-5678952D0F44}"/>
              </a:ext>
            </a:extLst>
          </p:cNvPr>
          <p:cNvSpPr/>
          <p:nvPr/>
        </p:nvSpPr>
        <p:spPr>
          <a:xfrm>
            <a:off x="942975" y="5672595"/>
            <a:ext cx="5280193" cy="658706"/>
          </a:xfrm>
          <a:prstGeom prst="rect">
            <a:avLst/>
          </a:prstGeom>
        </p:spPr>
        <p:txBody>
          <a:bodyPr wrap="square">
            <a:spAutoFit/>
          </a:bodyPr>
          <a:lstStyle/>
          <a:p>
            <a:pPr>
              <a:lnSpc>
                <a:spcPct val="150000"/>
              </a:lnSpc>
              <a:spcBef>
                <a:spcPct val="0"/>
              </a:spcBef>
              <a:buClr>
                <a:schemeClr val="accent1"/>
              </a:buClr>
            </a:pPr>
            <a:r>
              <a:rPr lang="en-US" altLang="en-US" sz="2800" dirty="0">
                <a:latin typeface="Cambria" panose="02040503050406030204" pitchFamily="18" charset="0"/>
              </a:rPr>
              <a:t>Bookworms intensive, UFLI</a:t>
            </a:r>
          </a:p>
        </p:txBody>
      </p:sp>
      <p:cxnSp>
        <p:nvCxnSpPr>
          <p:cNvPr id="11" name="Straight Connector 10">
            <a:extLst>
              <a:ext uri="{FF2B5EF4-FFF2-40B4-BE49-F238E27FC236}">
                <a16:creationId xmlns:a16="http://schemas.microsoft.com/office/drawing/2014/main" id="{46EFBF38-7766-44C2-9F7E-B0DCCF4AAE72}"/>
              </a:ext>
            </a:extLst>
          </p:cNvPr>
          <p:cNvCxnSpPr>
            <a:cxnSpLocks/>
          </p:cNvCxnSpPr>
          <p:nvPr/>
        </p:nvCxnSpPr>
        <p:spPr>
          <a:xfrm flipV="1">
            <a:off x="7727126" y="4131379"/>
            <a:ext cx="559133" cy="4600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2FCF35-679D-40D9-AE6C-A20A113766F4}"/>
              </a:ext>
            </a:extLst>
          </p:cNvPr>
          <p:cNvCxnSpPr>
            <a:cxnSpLocks/>
          </p:cNvCxnSpPr>
          <p:nvPr/>
        </p:nvCxnSpPr>
        <p:spPr>
          <a:xfrm flipH="1" flipV="1">
            <a:off x="7727127" y="4594791"/>
            <a:ext cx="514643" cy="29071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212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14955-51A5-4984-8A7E-1647C626DF6D}"/>
              </a:ext>
            </a:extLst>
          </p:cNvPr>
          <p:cNvSpPr txBox="1"/>
          <p:nvPr/>
        </p:nvSpPr>
        <p:spPr>
          <a:xfrm>
            <a:off x="761999" y="2091958"/>
            <a:ext cx="10668002"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Question #7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a:ea typeface="+mn-ea"/>
                <a:cs typeface="+mn-cs"/>
              </a:rPr>
              <a:t>What state test will your child take in April?</a:t>
            </a:r>
          </a:p>
        </p:txBody>
      </p:sp>
    </p:spTree>
    <p:extLst>
      <p:ext uri="{BB962C8B-B14F-4D97-AF65-F5344CB8AC3E}">
        <p14:creationId xmlns:p14="http://schemas.microsoft.com/office/powerpoint/2010/main" val="232225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14955-51A5-4984-8A7E-1647C626DF6D}"/>
              </a:ext>
            </a:extLst>
          </p:cNvPr>
          <p:cNvSpPr txBox="1"/>
          <p:nvPr/>
        </p:nvSpPr>
        <p:spPr>
          <a:xfrm>
            <a:off x="761999" y="2091958"/>
            <a:ext cx="10668002"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Question #8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a:ea typeface="+mn-ea"/>
                <a:cs typeface="+mn-cs"/>
              </a:rPr>
              <a:t>What is an example of an inappropriate snack?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entury Gothic" panose="020B0502020202020204"/>
              </a:rPr>
              <a:t>	a. M&amp;M’s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a:ea typeface="+mn-ea"/>
                <a:cs typeface="+mn-cs"/>
              </a:rPr>
              <a:t>	b. Peanut Butter Crackers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entury Gothic" panose="020B0502020202020204"/>
              </a:rPr>
              <a:t>	c. Goldfish</a:t>
            </a:r>
            <a:endParaRPr kumimoji="0" lang="en-US" sz="3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5605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14955-51A5-4984-8A7E-1647C626DF6D}"/>
              </a:ext>
            </a:extLst>
          </p:cNvPr>
          <p:cNvSpPr txBox="1"/>
          <p:nvPr/>
        </p:nvSpPr>
        <p:spPr>
          <a:xfrm>
            <a:off x="761999" y="2091958"/>
            <a:ext cx="10668002"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Question #9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uLnTx/>
                <a:uFillTx/>
                <a:latin typeface="Century Gothic" panose="020B0502020202020204"/>
                <a:ea typeface="+mn-ea"/>
                <a:cs typeface="+mn-cs"/>
              </a:rPr>
              <a:t>Name 2 ways you can contact your child’s teachers?</a:t>
            </a:r>
          </a:p>
        </p:txBody>
      </p:sp>
    </p:spTree>
    <p:extLst>
      <p:ext uri="{BB962C8B-B14F-4D97-AF65-F5344CB8AC3E}">
        <p14:creationId xmlns:p14="http://schemas.microsoft.com/office/powerpoint/2010/main" val="283132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14955-51A5-4984-8A7E-1647C626DF6D}"/>
              </a:ext>
            </a:extLst>
          </p:cNvPr>
          <p:cNvSpPr txBox="1"/>
          <p:nvPr/>
        </p:nvSpPr>
        <p:spPr>
          <a:xfrm>
            <a:off x="761999" y="2091958"/>
            <a:ext cx="10668002"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Question #10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entury Gothic" panose="020B0502020202020204"/>
                <a:ea typeface="+mn-ea"/>
                <a:cs typeface="+mn-cs"/>
              </a:rPr>
              <a:t>Where can the math fluency homework be found?</a:t>
            </a:r>
          </a:p>
        </p:txBody>
      </p:sp>
    </p:spTree>
    <p:extLst>
      <p:ext uri="{BB962C8B-B14F-4D97-AF65-F5344CB8AC3E}">
        <p14:creationId xmlns:p14="http://schemas.microsoft.com/office/powerpoint/2010/main" val="768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17" y="744554"/>
            <a:ext cx="10571998" cy="970450"/>
          </a:xfrm>
        </p:spPr>
        <p:txBody>
          <a:bodyPr/>
          <a:lstStyle/>
          <a:p>
            <a:r>
              <a:rPr lang="en-US" sz="5400" dirty="0"/>
              <a:t>Communication</a:t>
            </a:r>
          </a:p>
        </p:txBody>
      </p:sp>
      <p:sp>
        <p:nvSpPr>
          <p:cNvPr id="3" name="Content Placeholder 2"/>
          <p:cNvSpPr>
            <a:spLocks noGrp="1"/>
          </p:cNvSpPr>
          <p:nvPr>
            <p:ph sz="half" idx="1"/>
          </p:nvPr>
        </p:nvSpPr>
        <p:spPr>
          <a:xfrm>
            <a:off x="403243" y="2445169"/>
            <a:ext cx="5185873" cy="3295207"/>
          </a:xfrm>
        </p:spPr>
        <p:txBody>
          <a:bodyPr/>
          <a:lstStyle/>
          <a:p>
            <a:r>
              <a:rPr lang="en-US" sz="2400" dirty="0">
                <a:latin typeface="Cambria" panose="02040503050406030204" pitchFamily="18" charset="0"/>
                <a:ea typeface="Cambria" panose="02040503050406030204" pitchFamily="18" charset="0"/>
              </a:rPr>
              <a:t>Dojo</a:t>
            </a:r>
          </a:p>
          <a:p>
            <a:r>
              <a:rPr lang="en-US" sz="2400" dirty="0">
                <a:latin typeface="Cambria" panose="02040503050406030204" pitchFamily="18" charset="0"/>
                <a:ea typeface="Cambria" panose="02040503050406030204" pitchFamily="18" charset="0"/>
              </a:rPr>
              <a:t>Email</a:t>
            </a:r>
          </a:p>
          <a:p>
            <a:r>
              <a:rPr lang="en-US" sz="2400" dirty="0">
                <a:latin typeface="Cambria" panose="02040503050406030204" pitchFamily="18" charset="0"/>
                <a:ea typeface="Cambria" panose="02040503050406030204" pitchFamily="18" charset="0"/>
              </a:rPr>
              <a:t>Remind</a:t>
            </a:r>
          </a:p>
          <a:p>
            <a:r>
              <a:rPr lang="en-US" sz="2400" dirty="0">
                <a:latin typeface="Cambria" panose="02040503050406030204" pitchFamily="18" charset="0"/>
                <a:ea typeface="Cambria" panose="02040503050406030204" pitchFamily="18" charset="0"/>
              </a:rPr>
              <a:t>Talking Points</a:t>
            </a:r>
          </a:p>
        </p:txBody>
      </p:sp>
      <p:sp>
        <p:nvSpPr>
          <p:cNvPr id="12" name="Rectangle 11">
            <a:extLst>
              <a:ext uri="{FF2B5EF4-FFF2-40B4-BE49-F238E27FC236}">
                <a16:creationId xmlns:a16="http://schemas.microsoft.com/office/drawing/2014/main" id="{6981C9E0-5442-4628-A4BB-46CAEB65F06A}"/>
              </a:ext>
            </a:extLst>
          </p:cNvPr>
          <p:cNvSpPr/>
          <p:nvPr/>
        </p:nvSpPr>
        <p:spPr>
          <a:xfrm>
            <a:off x="5740663" y="1977293"/>
            <a:ext cx="6080592" cy="4230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1" dirty="0">
              <a:solidFill>
                <a:prstClr val="black">
                  <a:lumMod val="95000"/>
                  <a:lumOff val="5000"/>
                </a:prstClr>
              </a:solidFill>
              <a:latin typeface="Cambria" panose="02040503050406030204" pitchFamily="18" charset="0"/>
              <a:ea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prstClr val="black">
                    <a:lumMod val="95000"/>
                    <a:lumOff val="5000"/>
                  </a:prstClr>
                </a:solidFill>
                <a:latin typeface="Cambria" panose="02040503050406030204" pitchFamily="18" charset="0"/>
                <a:ea typeface="Cambria" panose="02040503050406030204" pitchFamily="18" charset="0"/>
              </a:rPr>
              <a:t>Mrs. Brackett</a:t>
            </a:r>
            <a:endParaRPr kumimoji="0" lang="en-US" sz="24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err="1">
                <a:solidFill>
                  <a:prstClr val="black">
                    <a:lumMod val="95000"/>
                    <a:lumOff val="5000"/>
                  </a:prstClr>
                </a:solidFill>
                <a:latin typeface="Cambria" panose="02040503050406030204" pitchFamily="18" charset="0"/>
                <a:ea typeface="Cambria" panose="02040503050406030204" pitchFamily="18" charset="0"/>
                <a:hlinkClick r:id="rId2"/>
              </a:rPr>
              <a:t>kbrackett</a:t>
            </a:r>
            <a:r>
              <a:rPr kumimoji="0" lang="en-US" sz="24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hlinkClick r:id="rId2"/>
              </a:rPr>
              <a:t>@paulding.k12.ga.us</a:t>
            </a:r>
            <a:endParaRPr kumimoji="0" lang="en-US" sz="24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prstClr val="black">
                    <a:lumMod val="95000"/>
                    <a:lumOff val="5000"/>
                  </a:prstClr>
                </a:solidFill>
                <a:latin typeface="Cambria" panose="02040503050406030204" pitchFamily="18" charset="0"/>
                <a:ea typeface="Cambria" panose="02040503050406030204" pitchFamily="18" charset="0"/>
              </a:rPr>
              <a:t>Mrs. Bigler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hlinkClick r:id="rId3"/>
              </a:rPr>
              <a:t>cbigler@paulding.k12.</a:t>
            </a:r>
            <a:r>
              <a:rPr lang="en-US" sz="2400" b="1" dirty="0">
                <a:solidFill>
                  <a:prstClr val="black">
                    <a:lumMod val="95000"/>
                    <a:lumOff val="5000"/>
                  </a:prstClr>
                </a:solidFill>
                <a:latin typeface="Cambria" panose="02040503050406030204" pitchFamily="18" charset="0"/>
                <a:ea typeface="Cambria" panose="02040503050406030204" pitchFamily="18" charset="0"/>
                <a:hlinkClick r:id="rId3"/>
              </a:rPr>
              <a:t>ga.us</a:t>
            </a:r>
            <a:endParaRPr lang="en-US" sz="2400" b="1" dirty="0">
              <a:solidFill>
                <a:prstClr val="black">
                  <a:lumMod val="95000"/>
                  <a:lumOff val="5000"/>
                </a:prstClr>
              </a:solidFill>
              <a:latin typeface="Cambria" panose="02040503050406030204" pitchFamily="18" charset="0"/>
              <a:ea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rPr>
              <a:t>Mrs. Hobbs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prstClr val="black">
                    <a:lumMod val="95000"/>
                    <a:lumOff val="5000"/>
                  </a:prstClr>
                </a:solidFill>
                <a:latin typeface="Cambria" panose="02040503050406030204" pitchFamily="18" charset="0"/>
                <a:ea typeface="Cambria" panose="02040503050406030204" pitchFamily="18" charset="0"/>
                <a:hlinkClick r:id="rId4"/>
              </a:rPr>
              <a:t>whobbs@paulding.k12.ga.us</a:t>
            </a:r>
            <a:endParaRPr lang="en-US" sz="2400" b="1" dirty="0">
              <a:solidFill>
                <a:prstClr val="black">
                  <a:lumMod val="95000"/>
                  <a:lumOff val="5000"/>
                </a:prstClr>
              </a:solidFill>
              <a:latin typeface="Cambria" panose="02040503050406030204" pitchFamily="18" charset="0"/>
              <a:ea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prstClr val="black">
                    <a:lumMod val="95000"/>
                    <a:lumOff val="5000"/>
                  </a:prstClr>
                </a:solidFill>
                <a:latin typeface="Cambria" panose="02040503050406030204" pitchFamily="18" charset="0"/>
                <a:ea typeface="Cambria" panose="02040503050406030204" pitchFamily="18" charset="0"/>
              </a:rPr>
              <a:t>Mrs. </a:t>
            </a:r>
            <a:r>
              <a:rPr lang="en-US" sz="2400" b="1" dirty="0" err="1">
                <a:solidFill>
                  <a:prstClr val="black">
                    <a:lumMod val="95000"/>
                    <a:lumOff val="5000"/>
                  </a:prstClr>
                </a:solidFill>
                <a:latin typeface="Cambria" panose="02040503050406030204" pitchFamily="18" charset="0"/>
                <a:ea typeface="Cambria" panose="02040503050406030204" pitchFamily="18" charset="0"/>
              </a:rPr>
              <a:t>Magardo</a:t>
            </a:r>
            <a:endParaRPr lang="en-US" sz="2400" b="1" dirty="0">
              <a:solidFill>
                <a:prstClr val="black">
                  <a:lumMod val="95000"/>
                  <a:lumOff val="5000"/>
                </a:prstClr>
              </a:solidFill>
              <a:latin typeface="Cambria" panose="02040503050406030204" pitchFamily="18" charset="0"/>
              <a:ea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prstClr val="black">
                    <a:lumMod val="95000"/>
                    <a:lumOff val="5000"/>
                  </a:prstClr>
                </a:solidFill>
                <a:latin typeface="Cambria" panose="02040503050406030204" pitchFamily="18" charset="0"/>
                <a:ea typeface="Cambria" panose="02040503050406030204" pitchFamily="18" charset="0"/>
                <a:hlinkClick r:id="rId5"/>
              </a:rPr>
              <a:t>jmagardo@paulding.k12.ga.us</a:t>
            </a:r>
            <a:endParaRPr lang="en-US" sz="2400" b="1" dirty="0">
              <a:solidFill>
                <a:prstClr val="black">
                  <a:lumMod val="95000"/>
                  <a:lumOff val="5000"/>
                </a:prstClr>
              </a:solidFill>
              <a:latin typeface="Cambria" panose="02040503050406030204" pitchFamily="18" charset="0"/>
              <a:ea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prstClr val="black">
                    <a:lumMod val="95000"/>
                    <a:lumOff val="5000"/>
                  </a:prstClr>
                </a:solidFill>
                <a:latin typeface="Cambria" panose="02040503050406030204" pitchFamily="18" charset="0"/>
                <a:ea typeface="Cambria" panose="02040503050406030204" pitchFamily="18" charset="0"/>
              </a:rPr>
              <a:t>Mrs. Grant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8F8F8F"/>
                </a:solidFill>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Kelliew.grant82@paulding.k12.ga.</a:t>
            </a:r>
            <a:r>
              <a:rPr lang="en-US" sz="2400" b="1" dirty="0">
                <a:solidFill>
                  <a:schemeClr val="tx1">
                    <a:lumMod val="50000"/>
                  </a:schemeClr>
                </a:solidFill>
                <a:latin typeface="Cambria" panose="02040503050406030204" pitchFamily="18" charset="0"/>
                <a:ea typeface="Cambria" panose="02040503050406030204" pitchFamily="18" charset="0"/>
                <a:hlinkClick r:id="rId6">
                  <a:extLst>
                    <a:ext uri="{A12FA001-AC4F-418D-AE19-62706E023703}">
                      <ahyp:hlinkClr xmlns:ahyp="http://schemas.microsoft.com/office/drawing/2018/hyperlinkcolor" val="tx"/>
                    </a:ext>
                  </a:extLst>
                </a:hlinkClick>
              </a:rPr>
              <a:t>u</a:t>
            </a:r>
            <a:r>
              <a:rPr lang="en-US" sz="2400" b="1" dirty="0">
                <a:solidFill>
                  <a:schemeClr val="tx1">
                    <a:lumMod val="50000"/>
                  </a:schemeClr>
                </a:solidFill>
                <a:latin typeface="Cambria" panose="02040503050406030204" pitchFamily="18" charset="0"/>
                <a:ea typeface="Cambria" panose="02040503050406030204" pitchFamily="18" charset="0"/>
              </a:rPr>
              <a:t>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1" dirty="0">
              <a:solidFill>
                <a:prstClr val="black">
                  <a:lumMod val="95000"/>
                  <a:lumOff val="5000"/>
                </a:prstClr>
              </a:solidFill>
              <a:latin typeface="Cambria" panose="02040503050406030204" pitchFamily="18" charset="0"/>
              <a:ea typeface="Cambria" panose="020405030504060302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0782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10B1-0878-46F8-BB65-4E259EE158D5}"/>
              </a:ext>
            </a:extLst>
          </p:cNvPr>
          <p:cNvSpPr>
            <a:spLocks noGrp="1"/>
          </p:cNvSpPr>
          <p:nvPr>
            <p:ph type="title"/>
          </p:nvPr>
        </p:nvSpPr>
        <p:spPr>
          <a:xfrm>
            <a:off x="148047" y="647485"/>
            <a:ext cx="10571998" cy="970450"/>
          </a:xfrm>
        </p:spPr>
        <p:txBody>
          <a:bodyPr/>
          <a:lstStyle/>
          <a:p>
            <a:r>
              <a:rPr lang="en-US" sz="5400" dirty="0"/>
              <a:t>Binders</a:t>
            </a:r>
          </a:p>
        </p:txBody>
      </p:sp>
      <p:sp>
        <p:nvSpPr>
          <p:cNvPr id="3" name="Rectangle 2">
            <a:extLst>
              <a:ext uri="{FF2B5EF4-FFF2-40B4-BE49-F238E27FC236}">
                <a16:creationId xmlns:a16="http://schemas.microsoft.com/office/drawing/2014/main" id="{55E0385C-CB14-4EC8-8B1B-6C90C54CBB62}"/>
              </a:ext>
            </a:extLst>
          </p:cNvPr>
          <p:cNvSpPr/>
          <p:nvPr/>
        </p:nvSpPr>
        <p:spPr>
          <a:xfrm>
            <a:off x="148047" y="2430057"/>
            <a:ext cx="11739154" cy="3347776"/>
          </a:xfrm>
          <a:prstGeom prst="rect">
            <a:avLst/>
          </a:prstGeom>
        </p:spPr>
        <p:txBody>
          <a:bodyPr wrap="square">
            <a:spAutoFit/>
          </a:bodyPr>
          <a:lstStyle/>
          <a:p>
            <a:pPr marL="285750" indent="-285750">
              <a:lnSpc>
                <a:spcPct val="150000"/>
              </a:lnSpc>
              <a:spcBef>
                <a:spcPct val="0"/>
              </a:spcBef>
              <a:buClr>
                <a:schemeClr val="accent1"/>
              </a:buClr>
              <a:buFont typeface="Courier New" panose="02070309020205020404" pitchFamily="49" charset="0"/>
              <a:buChar char="o"/>
            </a:pPr>
            <a:r>
              <a:rPr lang="en-US" altLang="en-US" sz="2400" dirty="0">
                <a:latin typeface="Cambria" panose="02040503050406030204" pitchFamily="18" charset="0"/>
              </a:rPr>
              <a:t>The first week of school, we set up your child’</a:t>
            </a:r>
            <a:r>
              <a:rPr lang="en-US" altLang="ja-JP" sz="2400" dirty="0">
                <a:latin typeface="Cambria" panose="02040503050406030204" pitchFamily="18" charset="0"/>
              </a:rPr>
              <a:t>s binder for a successful year. In the binder you will find a monthly calendar, the weekly newsletter, the specials schedule, as well as some helpful math strategies. </a:t>
            </a:r>
          </a:p>
          <a:p>
            <a:pPr marL="285750" indent="-285750">
              <a:lnSpc>
                <a:spcPct val="150000"/>
              </a:lnSpc>
              <a:spcBef>
                <a:spcPct val="0"/>
              </a:spcBef>
              <a:buClr>
                <a:schemeClr val="accent1"/>
              </a:buClr>
              <a:buFont typeface="Courier New" panose="02070309020205020404" pitchFamily="49" charset="0"/>
              <a:buChar char="o"/>
            </a:pPr>
            <a:r>
              <a:rPr lang="en-US" altLang="en-US" sz="2400" dirty="0">
                <a:latin typeface="Cambria" panose="02040503050406030204" pitchFamily="18" charset="0"/>
              </a:rPr>
              <a:t>We try to remind the students to keep their binders neat and organized. </a:t>
            </a:r>
          </a:p>
          <a:p>
            <a:pPr marL="285750" indent="-285750">
              <a:lnSpc>
                <a:spcPct val="150000"/>
              </a:lnSpc>
              <a:spcBef>
                <a:spcPct val="0"/>
              </a:spcBef>
              <a:buClr>
                <a:schemeClr val="accent1"/>
              </a:buClr>
              <a:buFont typeface="Courier New" panose="02070309020205020404" pitchFamily="49" charset="0"/>
              <a:buChar char="o"/>
            </a:pPr>
            <a:r>
              <a:rPr lang="en-US" altLang="en-US" sz="2400" dirty="0">
                <a:latin typeface="Cambria" panose="02040503050406030204" pitchFamily="18" charset="0"/>
              </a:rPr>
              <a:t>Throughout the week, please make sure your child has cleaned out his/her binder of any loose papers. This will help to keep them clean and organized. </a:t>
            </a:r>
          </a:p>
        </p:txBody>
      </p:sp>
    </p:spTree>
    <p:extLst>
      <p:ext uri="{BB962C8B-B14F-4D97-AF65-F5344CB8AC3E}">
        <p14:creationId xmlns:p14="http://schemas.microsoft.com/office/powerpoint/2010/main" val="411925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36AF-7362-4B72-A0A7-0D185E3B9B86}"/>
              </a:ext>
            </a:extLst>
          </p:cNvPr>
          <p:cNvSpPr>
            <a:spLocks noGrp="1"/>
          </p:cNvSpPr>
          <p:nvPr>
            <p:ph type="title"/>
          </p:nvPr>
        </p:nvSpPr>
        <p:spPr>
          <a:xfrm>
            <a:off x="191588" y="725862"/>
            <a:ext cx="10571998" cy="970450"/>
          </a:xfrm>
        </p:spPr>
        <p:txBody>
          <a:bodyPr/>
          <a:lstStyle/>
          <a:p>
            <a:r>
              <a:rPr lang="en-US" sz="5400" dirty="0"/>
              <a:t>Word Study</a:t>
            </a:r>
          </a:p>
        </p:txBody>
      </p:sp>
      <p:pic>
        <p:nvPicPr>
          <p:cNvPr id="4098" name="Picture 2" descr="Image result for homework clipart">
            <a:extLst>
              <a:ext uri="{FF2B5EF4-FFF2-40B4-BE49-F238E27FC236}">
                <a16:creationId xmlns:a16="http://schemas.microsoft.com/office/drawing/2014/main" id="{284A5388-B31B-4797-A6C4-63A9EC300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486" y="163287"/>
            <a:ext cx="3104489" cy="15415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0D4E68A-0D3F-A2FC-D9EF-42341ED9DC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3926" y="2237425"/>
            <a:ext cx="3348355" cy="4331335"/>
          </a:xfrm>
          <a:prstGeom prst="rect">
            <a:avLst/>
          </a:prstGeom>
          <a:noFill/>
        </p:spPr>
      </p:pic>
      <p:pic>
        <p:nvPicPr>
          <p:cNvPr id="5" name="Picture 4" descr="Text&#10;&#10;Description automatically generated">
            <a:extLst>
              <a:ext uri="{FF2B5EF4-FFF2-40B4-BE49-F238E27FC236}">
                <a16:creationId xmlns:a16="http://schemas.microsoft.com/office/drawing/2014/main" id="{F1D79126-A691-EF61-6B08-514B10939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197" y="2237425"/>
            <a:ext cx="3391535" cy="4331335"/>
          </a:xfrm>
          <a:prstGeom prst="rect">
            <a:avLst/>
          </a:prstGeom>
        </p:spPr>
      </p:pic>
      <p:sp>
        <p:nvSpPr>
          <p:cNvPr id="7" name="TextBox 6">
            <a:extLst>
              <a:ext uri="{FF2B5EF4-FFF2-40B4-BE49-F238E27FC236}">
                <a16:creationId xmlns:a16="http://schemas.microsoft.com/office/drawing/2014/main" id="{2FD5B94A-E0FF-465E-45EB-CEAFFC721056}"/>
              </a:ext>
            </a:extLst>
          </p:cNvPr>
          <p:cNvSpPr txBox="1"/>
          <p:nvPr/>
        </p:nvSpPr>
        <p:spPr>
          <a:xfrm>
            <a:off x="279273" y="2111472"/>
            <a:ext cx="4608924" cy="4583242"/>
          </a:xfrm>
          <a:prstGeom prst="rect">
            <a:avLst/>
          </a:prstGeom>
          <a:noFill/>
        </p:spPr>
        <p:txBody>
          <a:bodyPr wrap="square">
            <a:spAutoFit/>
          </a:bodyPr>
          <a:lstStyle/>
          <a:p>
            <a:pPr>
              <a:lnSpc>
                <a:spcPct val="150000"/>
              </a:lnSpc>
              <a:spcBef>
                <a:spcPct val="0"/>
              </a:spcBef>
              <a:buClr>
                <a:schemeClr val="accent1"/>
              </a:buClr>
            </a:pPr>
            <a:r>
              <a:rPr lang="en-US" sz="1400" dirty="0">
                <a:effectLst/>
                <a:latin typeface="HelloBillionaire"/>
                <a:ea typeface="Calibri" panose="020F0502020204030204" pitchFamily="34" charset="0"/>
                <a:cs typeface="Times New Roman" panose="02020603050405020304" pitchFamily="18" charset="0"/>
              </a:rPr>
              <a:t>We are all used to the traditional spelling list and memorizing spelling words. Guess what happens 2 weeks later when students need to use one of those words in their writing?- they’ve forgotten how to spell it. It is for this primary reason that we focus on chunking words into syllables and spelling one syllable at a time using the strategies that we use and discuss daily. According to the authors of our Bookworms Literacy Curriculum, “Chunking words into syllables is an aid in decoding, spelling, and meaning. Multisyllabic word study words can be analyzed at the syllable level. The goal of this instruction is to build flexible strategies for attacking unknown words.” So, to help you understand a little better, here is the process that we use in order to spell an unknown word.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749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36AF-7362-4B72-A0A7-0D185E3B9B86}"/>
              </a:ext>
            </a:extLst>
          </p:cNvPr>
          <p:cNvSpPr>
            <a:spLocks noGrp="1"/>
          </p:cNvSpPr>
          <p:nvPr>
            <p:ph type="title"/>
          </p:nvPr>
        </p:nvSpPr>
        <p:spPr>
          <a:xfrm>
            <a:off x="191588" y="725862"/>
            <a:ext cx="10571998" cy="970450"/>
          </a:xfrm>
        </p:spPr>
        <p:txBody>
          <a:bodyPr/>
          <a:lstStyle/>
          <a:p>
            <a:r>
              <a:rPr lang="en-US" sz="5400" dirty="0"/>
              <a:t>Weekly Homework</a:t>
            </a:r>
          </a:p>
        </p:txBody>
      </p:sp>
      <p:sp>
        <p:nvSpPr>
          <p:cNvPr id="3" name="Rectangle 2">
            <a:extLst>
              <a:ext uri="{FF2B5EF4-FFF2-40B4-BE49-F238E27FC236}">
                <a16:creationId xmlns:a16="http://schemas.microsoft.com/office/drawing/2014/main" id="{76C5E9D4-6DF7-45B9-9D0F-136EA3815F20}"/>
              </a:ext>
            </a:extLst>
          </p:cNvPr>
          <p:cNvSpPr/>
          <p:nvPr/>
        </p:nvSpPr>
        <p:spPr>
          <a:xfrm>
            <a:off x="191588" y="2236352"/>
            <a:ext cx="11669486" cy="3365858"/>
          </a:xfrm>
          <a:prstGeom prst="rect">
            <a:avLst/>
          </a:prstGeom>
        </p:spPr>
        <p:txBody>
          <a:bodyPr wrap="square" lIns="91440" tIns="45720" rIns="91440" bIns="45720" anchor="t">
            <a:spAutoFit/>
          </a:bodyPr>
          <a:lstStyle/>
          <a:p>
            <a:pPr marL="285750" indent="-285750">
              <a:lnSpc>
                <a:spcPct val="150000"/>
              </a:lnSpc>
              <a:spcBef>
                <a:spcPct val="0"/>
              </a:spcBef>
              <a:buClr>
                <a:schemeClr val="accent1"/>
              </a:buClr>
              <a:buFont typeface="Courier New" panose="02070309020205020404" pitchFamily="49" charset="0"/>
              <a:buChar char="o"/>
            </a:pPr>
            <a:r>
              <a:rPr lang="en-US" altLang="en-US" dirty="0">
                <a:latin typeface="Georgia" panose="02040502050405020303" pitchFamily="18" charset="0"/>
              </a:rPr>
              <a:t>Most weeks, your child will receive weekly math fluency homework that consists of practice problems reviewing current/past math standards. This math worksheet is due every Friday. It is VERY important that the students attempt the homework. We will go over some of the problems in class if we feel like students are struggling with the problems. The math homework can be found on the back of the weekly newsletter. </a:t>
            </a:r>
          </a:p>
          <a:p>
            <a:pPr marL="285750" indent="-285750">
              <a:lnSpc>
                <a:spcPct val="150000"/>
              </a:lnSpc>
              <a:spcBef>
                <a:spcPct val="0"/>
              </a:spcBef>
              <a:buClr>
                <a:schemeClr val="accent1"/>
              </a:buClr>
              <a:buFont typeface="Courier New" panose="02070309020205020404" pitchFamily="49" charset="0"/>
              <a:buChar char="o"/>
            </a:pPr>
            <a:endParaRPr lang="en-US" altLang="en-US" dirty="0">
              <a:latin typeface="Georgia" panose="02040502050405020303" pitchFamily="18" charset="0"/>
            </a:endParaRPr>
          </a:p>
          <a:p>
            <a:pPr marL="285750" indent="-285750">
              <a:lnSpc>
                <a:spcPct val="150000"/>
              </a:lnSpc>
              <a:spcBef>
                <a:spcPct val="0"/>
              </a:spcBef>
              <a:buClr>
                <a:schemeClr val="accent1"/>
              </a:buClr>
              <a:buFont typeface="Courier New" panose="02070309020205020404" pitchFamily="49" charset="0"/>
              <a:buChar char="o"/>
            </a:pPr>
            <a:r>
              <a:rPr lang="en-US" altLang="en-US" dirty="0">
                <a:latin typeface="Georgia"/>
              </a:rPr>
              <a:t>Every Monday, there will be a newsletter, which can be found in your child's</a:t>
            </a:r>
            <a:r>
              <a:rPr lang="en-US" altLang="ja-JP" dirty="0">
                <a:latin typeface="Georgia"/>
                <a:ea typeface="ＭＳ ゴシック"/>
              </a:rPr>
              <a:t> binder (hopefully). On this newsletter you will find important dates, events, information, as well as the weekly standards and subject content. </a:t>
            </a:r>
            <a:endParaRPr lang="en-US" altLang="en-US" dirty="0">
              <a:latin typeface="Georgia" panose="02040502050405020303" pitchFamily="18" charset="0"/>
            </a:endParaRPr>
          </a:p>
        </p:txBody>
      </p:sp>
      <p:pic>
        <p:nvPicPr>
          <p:cNvPr id="4098" name="Picture 2" descr="Image result for homework clipart">
            <a:extLst>
              <a:ext uri="{FF2B5EF4-FFF2-40B4-BE49-F238E27FC236}">
                <a16:creationId xmlns:a16="http://schemas.microsoft.com/office/drawing/2014/main" id="{284A5388-B31B-4797-A6C4-63A9EC300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488" y="154773"/>
            <a:ext cx="3104489" cy="154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1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4176-A76F-4460-80A5-314089A0ED57}"/>
              </a:ext>
            </a:extLst>
          </p:cNvPr>
          <p:cNvSpPr>
            <a:spLocks noGrp="1"/>
          </p:cNvSpPr>
          <p:nvPr>
            <p:ph type="title"/>
          </p:nvPr>
        </p:nvSpPr>
        <p:spPr>
          <a:xfrm>
            <a:off x="304800" y="711143"/>
            <a:ext cx="10571998" cy="970450"/>
          </a:xfrm>
        </p:spPr>
        <p:txBody>
          <a:bodyPr/>
          <a:lstStyle/>
          <a:p>
            <a:r>
              <a:rPr lang="en-US" sz="5400" dirty="0"/>
              <a:t>Wednesday Take Home Folder</a:t>
            </a:r>
          </a:p>
        </p:txBody>
      </p:sp>
      <p:sp>
        <p:nvSpPr>
          <p:cNvPr id="3" name="Rectangle 2">
            <a:extLst>
              <a:ext uri="{FF2B5EF4-FFF2-40B4-BE49-F238E27FC236}">
                <a16:creationId xmlns:a16="http://schemas.microsoft.com/office/drawing/2014/main" id="{FA2D7DD3-3F60-43EE-BFA3-D953E415529D}"/>
              </a:ext>
            </a:extLst>
          </p:cNvPr>
          <p:cNvSpPr/>
          <p:nvPr/>
        </p:nvSpPr>
        <p:spPr>
          <a:xfrm>
            <a:off x="304800" y="2418272"/>
            <a:ext cx="11460480" cy="2805255"/>
          </a:xfrm>
          <a:prstGeom prst="rect">
            <a:avLst/>
          </a:prstGeom>
        </p:spPr>
        <p:txBody>
          <a:bodyPr wrap="square">
            <a:spAutoFit/>
          </a:bodyPr>
          <a:lstStyle/>
          <a:p>
            <a:pPr marL="342900" indent="-342900">
              <a:lnSpc>
                <a:spcPct val="150000"/>
              </a:lnSpc>
              <a:spcBef>
                <a:spcPct val="0"/>
              </a:spcBef>
              <a:buClr>
                <a:schemeClr val="accent1"/>
              </a:buClr>
              <a:buFont typeface="Courier New" panose="02070309020205020404" pitchFamily="49" charset="0"/>
              <a:buChar char="o"/>
            </a:pPr>
            <a:r>
              <a:rPr lang="en-US" altLang="en-US" sz="2000" dirty="0">
                <a:latin typeface="Cambria" panose="02040503050406030204" pitchFamily="18" charset="0"/>
              </a:rPr>
              <a:t>Every Wednesday, your child will be sent home with a blue folder. In this folder, you will find your child’</a:t>
            </a:r>
            <a:r>
              <a:rPr lang="en-US" altLang="ja-JP" sz="2000" dirty="0">
                <a:latin typeface="Cambria" panose="02040503050406030204" pitchFamily="18" charset="0"/>
              </a:rPr>
              <a:t>s work from the week, as well as important notes/flyers. </a:t>
            </a:r>
          </a:p>
          <a:p>
            <a:pPr marL="342900" indent="-342900">
              <a:lnSpc>
                <a:spcPct val="150000"/>
              </a:lnSpc>
              <a:spcBef>
                <a:spcPct val="0"/>
              </a:spcBef>
              <a:buClr>
                <a:schemeClr val="accent1"/>
              </a:buClr>
              <a:buFont typeface="Courier New" panose="02070309020205020404" pitchFamily="49" charset="0"/>
              <a:buChar char="o"/>
            </a:pPr>
            <a:endParaRPr lang="en-US" altLang="ja-JP" sz="2000" dirty="0">
              <a:latin typeface="Cambria" panose="02040503050406030204" pitchFamily="18" charset="0"/>
            </a:endParaRPr>
          </a:p>
          <a:p>
            <a:pPr marL="342900" indent="-342900">
              <a:lnSpc>
                <a:spcPct val="150000"/>
              </a:lnSpc>
              <a:spcBef>
                <a:spcPct val="0"/>
              </a:spcBef>
              <a:buClr>
                <a:schemeClr val="accent1"/>
              </a:buClr>
              <a:buFont typeface="Courier New" panose="02070309020205020404" pitchFamily="49" charset="0"/>
              <a:buChar char="o"/>
            </a:pPr>
            <a:r>
              <a:rPr lang="en-US" altLang="en-US" sz="2000" dirty="0">
                <a:latin typeface="Cambria" panose="02040503050406030204" pitchFamily="18" charset="0"/>
              </a:rPr>
              <a:t>Please make sure you look at all the papers in the folder, take them out, and sign on the line next to the correct date. This lets me know you have seen your child’</a:t>
            </a:r>
            <a:r>
              <a:rPr lang="en-US" altLang="ja-JP" sz="2000" dirty="0">
                <a:latin typeface="Cambria" panose="02040503050406030204" pitchFamily="18" charset="0"/>
              </a:rPr>
              <a:t>s work and the important papers. </a:t>
            </a:r>
          </a:p>
          <a:p>
            <a:pPr marL="342900" indent="-342900">
              <a:lnSpc>
                <a:spcPct val="150000"/>
              </a:lnSpc>
              <a:spcBef>
                <a:spcPct val="0"/>
              </a:spcBef>
              <a:buClr>
                <a:schemeClr val="accent1"/>
              </a:buClr>
              <a:buFont typeface="Courier New" panose="02070309020205020404" pitchFamily="49" charset="0"/>
              <a:buChar char="o"/>
            </a:pPr>
            <a:endParaRPr lang="en-US" altLang="en-US" sz="2000" dirty="0">
              <a:latin typeface="Cambria" panose="02040503050406030204" pitchFamily="18" charset="0"/>
            </a:endParaRPr>
          </a:p>
        </p:txBody>
      </p:sp>
    </p:spTree>
    <p:extLst>
      <p:ext uri="{BB962C8B-B14F-4D97-AF65-F5344CB8AC3E}">
        <p14:creationId xmlns:p14="http://schemas.microsoft.com/office/powerpoint/2010/main" val="170301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8EB4-CE8B-4B3D-A379-A311BE993243}"/>
              </a:ext>
            </a:extLst>
          </p:cNvPr>
          <p:cNvSpPr>
            <a:spLocks noGrp="1"/>
          </p:cNvSpPr>
          <p:nvPr>
            <p:ph type="title"/>
          </p:nvPr>
        </p:nvSpPr>
        <p:spPr>
          <a:xfrm>
            <a:off x="217713" y="734571"/>
            <a:ext cx="10571998" cy="970450"/>
          </a:xfrm>
        </p:spPr>
        <p:txBody>
          <a:bodyPr/>
          <a:lstStyle/>
          <a:p>
            <a:r>
              <a:rPr lang="en-US" sz="5400" dirty="0"/>
              <a:t>Snacks/Birthday Celebrations</a:t>
            </a:r>
          </a:p>
        </p:txBody>
      </p:sp>
      <p:sp>
        <p:nvSpPr>
          <p:cNvPr id="3" name="Rectangle 2">
            <a:extLst>
              <a:ext uri="{FF2B5EF4-FFF2-40B4-BE49-F238E27FC236}">
                <a16:creationId xmlns:a16="http://schemas.microsoft.com/office/drawing/2014/main" id="{B8B39866-50E1-44B4-AE88-153FCA2020FC}"/>
              </a:ext>
            </a:extLst>
          </p:cNvPr>
          <p:cNvSpPr/>
          <p:nvPr/>
        </p:nvSpPr>
        <p:spPr>
          <a:xfrm>
            <a:off x="217713" y="2214855"/>
            <a:ext cx="11756573" cy="4542205"/>
          </a:xfrm>
          <a:prstGeom prst="rect">
            <a:avLst/>
          </a:prstGeom>
        </p:spPr>
        <p:txBody>
          <a:bodyPr wrap="square">
            <a:spAutoFit/>
          </a:bodyPr>
          <a:lstStyle/>
          <a:p>
            <a:pPr marL="285750" indent="-285750">
              <a:lnSpc>
                <a:spcPct val="150000"/>
              </a:lnSpc>
              <a:spcBef>
                <a:spcPct val="0"/>
              </a:spcBef>
              <a:buClr>
                <a:schemeClr val="accent1"/>
              </a:buClr>
              <a:buFont typeface="Courier New" panose="02070309020205020404" pitchFamily="49" charset="0"/>
              <a:buChar char="o"/>
            </a:pPr>
            <a:r>
              <a:rPr lang="en-US" altLang="en-US" dirty="0">
                <a:latin typeface="Cambria" panose="02040503050406030204" pitchFamily="18" charset="0"/>
              </a:rPr>
              <a:t>We do have a snack time. We call it a</a:t>
            </a:r>
            <a:r>
              <a:rPr lang="en-US" altLang="ja-JP" dirty="0">
                <a:latin typeface="Cambria" panose="02040503050406030204" pitchFamily="18" charset="0"/>
              </a:rPr>
              <a:t> “working snack.” . Please make sure you child is bringing a healthy snack. No candy. </a:t>
            </a:r>
          </a:p>
          <a:p>
            <a:pPr marL="285750" indent="-285750">
              <a:lnSpc>
                <a:spcPct val="150000"/>
              </a:lnSpc>
              <a:spcBef>
                <a:spcPct val="0"/>
              </a:spcBef>
              <a:buClr>
                <a:schemeClr val="accent1"/>
              </a:buClr>
              <a:buFont typeface="Courier New" panose="02070309020205020404" pitchFamily="49" charset="0"/>
              <a:buChar char="o"/>
            </a:pPr>
            <a:endParaRPr lang="en-US" altLang="en-US" sz="1100" dirty="0">
              <a:latin typeface="Cambria" panose="02040503050406030204" pitchFamily="18" charset="0"/>
            </a:endParaRPr>
          </a:p>
          <a:p>
            <a:pPr marL="285750" indent="-285750">
              <a:lnSpc>
                <a:spcPct val="150000"/>
              </a:lnSpc>
              <a:spcBef>
                <a:spcPct val="0"/>
              </a:spcBef>
              <a:buClr>
                <a:schemeClr val="accent1"/>
              </a:buClr>
              <a:buFont typeface="Courier New" panose="02070309020205020404" pitchFamily="49" charset="0"/>
              <a:buChar char="o"/>
            </a:pPr>
            <a:r>
              <a:rPr lang="en-US" altLang="en-US" dirty="0">
                <a:latin typeface="Cambria" panose="02040503050406030204" pitchFamily="18" charset="0"/>
              </a:rPr>
              <a:t>If you would like to donate snacks to the class, you may do so. It works best if they are individually wrapped snacks. Remember, only store-bought items are allowed. No homemade goodies. Please try to refrain from snacks with peanuts because we are a “peanut free” classroom. </a:t>
            </a:r>
          </a:p>
          <a:p>
            <a:pPr marL="285750" indent="-285750">
              <a:lnSpc>
                <a:spcPct val="150000"/>
              </a:lnSpc>
              <a:spcBef>
                <a:spcPct val="0"/>
              </a:spcBef>
              <a:buClr>
                <a:schemeClr val="accent1"/>
              </a:buClr>
              <a:buFont typeface="Courier New" panose="02070309020205020404" pitchFamily="49" charset="0"/>
              <a:buChar char="o"/>
            </a:pPr>
            <a:endParaRPr lang="en-US" altLang="en-US" sz="1100" dirty="0">
              <a:latin typeface="Cambria" panose="02040503050406030204" pitchFamily="18" charset="0"/>
            </a:endParaRPr>
          </a:p>
          <a:p>
            <a:pPr marL="285750" indent="-285750">
              <a:lnSpc>
                <a:spcPct val="150000"/>
              </a:lnSpc>
              <a:spcBef>
                <a:spcPct val="0"/>
              </a:spcBef>
              <a:buClr>
                <a:schemeClr val="accent1"/>
              </a:buClr>
              <a:buFont typeface="Courier New" panose="02070309020205020404" pitchFamily="49" charset="0"/>
              <a:buChar char="o"/>
            </a:pPr>
            <a:r>
              <a:rPr lang="en-US" altLang="en-US" dirty="0">
                <a:latin typeface="Cambria" panose="02040503050406030204" pitchFamily="18" charset="0"/>
              </a:rPr>
              <a:t>For birthdays, your child may bring in a treat to share with the entire class. This may include, cupcakes, cookies, etc. Remember, only store bought please. The Cafeteria is also selling birthday treats. They have cookies for $.50 or ice cream for $1.00. Please contact the cafeteria if you would like to do this. </a:t>
            </a:r>
          </a:p>
          <a:p>
            <a:pPr marL="171450" indent="-171450">
              <a:lnSpc>
                <a:spcPct val="150000"/>
              </a:lnSpc>
              <a:spcBef>
                <a:spcPct val="0"/>
              </a:spcBef>
              <a:buClr>
                <a:schemeClr val="accent1"/>
              </a:buClr>
              <a:buFont typeface="Courier New" panose="02070309020205020404" pitchFamily="49" charset="0"/>
              <a:buChar char="o"/>
            </a:pPr>
            <a:endParaRPr lang="en-US" altLang="en-US" sz="1100" dirty="0">
              <a:latin typeface="Cambria" panose="02040503050406030204" pitchFamily="18" charset="0"/>
            </a:endParaRPr>
          </a:p>
          <a:p>
            <a:pPr marL="285750" indent="-285750">
              <a:lnSpc>
                <a:spcPct val="150000"/>
              </a:lnSpc>
              <a:spcBef>
                <a:spcPct val="0"/>
              </a:spcBef>
              <a:buClr>
                <a:schemeClr val="accent1"/>
              </a:buClr>
              <a:buFont typeface="Courier New" panose="02070309020205020404" pitchFamily="49" charset="0"/>
              <a:buChar char="o"/>
            </a:pPr>
            <a:r>
              <a:rPr lang="en-US" altLang="en-US" dirty="0">
                <a:latin typeface="Cambria" panose="02040503050406030204" pitchFamily="18" charset="0"/>
              </a:rPr>
              <a:t>Please ONLY water. Your child may bring a water bottle every day if that is what he/she wants to do. </a:t>
            </a:r>
          </a:p>
        </p:txBody>
      </p:sp>
      <p:pic>
        <p:nvPicPr>
          <p:cNvPr id="7176" name="Picture 8" descr="Image result for birthday clipart transparent">
            <a:extLst>
              <a:ext uri="{FF2B5EF4-FFF2-40B4-BE49-F238E27FC236}">
                <a16:creationId xmlns:a16="http://schemas.microsoft.com/office/drawing/2014/main" id="{BBAFBE29-61C8-45A4-85C6-9B3971249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7577" y="107949"/>
            <a:ext cx="1753794" cy="159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3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B89A-226C-4D15-B38C-92B3D3ACEC11}"/>
              </a:ext>
            </a:extLst>
          </p:cNvPr>
          <p:cNvSpPr>
            <a:spLocks noGrp="1"/>
          </p:cNvSpPr>
          <p:nvPr>
            <p:ph type="title"/>
          </p:nvPr>
        </p:nvSpPr>
        <p:spPr>
          <a:xfrm>
            <a:off x="209005" y="725863"/>
            <a:ext cx="10571998" cy="970450"/>
          </a:xfrm>
        </p:spPr>
        <p:txBody>
          <a:bodyPr/>
          <a:lstStyle/>
          <a:p>
            <a:r>
              <a:rPr lang="en-US" sz="5400" dirty="0"/>
              <a:t>Transportation/Check Outs</a:t>
            </a:r>
          </a:p>
        </p:txBody>
      </p:sp>
      <p:sp>
        <p:nvSpPr>
          <p:cNvPr id="3" name="Rectangle 2">
            <a:extLst>
              <a:ext uri="{FF2B5EF4-FFF2-40B4-BE49-F238E27FC236}">
                <a16:creationId xmlns:a16="http://schemas.microsoft.com/office/drawing/2014/main" id="{089062F0-B87F-4DB6-9C68-428686C87B0A}"/>
              </a:ext>
            </a:extLst>
          </p:cNvPr>
          <p:cNvSpPr/>
          <p:nvPr/>
        </p:nvSpPr>
        <p:spPr>
          <a:xfrm>
            <a:off x="209005" y="2361060"/>
            <a:ext cx="11573692" cy="3364960"/>
          </a:xfrm>
          <a:prstGeom prst="rect">
            <a:avLst/>
          </a:prstGeom>
        </p:spPr>
        <p:txBody>
          <a:bodyPr wrap="square">
            <a:spAutoFit/>
          </a:bodyPr>
          <a:lstStyle/>
          <a:p>
            <a:pPr marL="285750" indent="-285750">
              <a:lnSpc>
                <a:spcPct val="150000"/>
              </a:lnSpc>
              <a:spcBef>
                <a:spcPct val="0"/>
              </a:spcBef>
              <a:buClr>
                <a:schemeClr val="accent1"/>
              </a:buClr>
              <a:buFont typeface="Courier New" panose="02070309020205020404" pitchFamily="49" charset="0"/>
              <a:buChar char="o"/>
            </a:pPr>
            <a:r>
              <a:rPr lang="en-US" altLang="en-US" dirty="0">
                <a:latin typeface="Cambria" panose="02040503050406030204" pitchFamily="18" charset="0"/>
              </a:rPr>
              <a:t>If your child will be going home a different way than usual, please send in a signed note letting me know of the change. Please include the dates and a phone number you can be reached at if there are any questions. </a:t>
            </a:r>
          </a:p>
          <a:p>
            <a:pPr marL="285750" indent="-285750">
              <a:lnSpc>
                <a:spcPct val="150000"/>
              </a:lnSpc>
              <a:spcBef>
                <a:spcPct val="0"/>
              </a:spcBef>
              <a:buClr>
                <a:schemeClr val="accent1"/>
              </a:buClr>
              <a:buFont typeface="Courier New" panose="02070309020205020404" pitchFamily="49" charset="0"/>
              <a:buChar char="o"/>
            </a:pPr>
            <a:endParaRPr lang="en-US" altLang="en-US" dirty="0">
              <a:latin typeface="Cambria" panose="02040503050406030204" pitchFamily="18" charset="0"/>
            </a:endParaRPr>
          </a:p>
          <a:p>
            <a:pPr marL="285750" indent="-285750">
              <a:lnSpc>
                <a:spcPct val="150000"/>
              </a:lnSpc>
              <a:spcBef>
                <a:spcPct val="0"/>
              </a:spcBef>
              <a:buClr>
                <a:schemeClr val="accent1"/>
              </a:buClr>
              <a:buFont typeface="Courier New" panose="02070309020205020404" pitchFamily="49" charset="0"/>
              <a:buChar char="o"/>
            </a:pPr>
            <a:r>
              <a:rPr lang="en-US" altLang="en-US" dirty="0">
                <a:latin typeface="Cambria" panose="02040503050406030204" pitchFamily="18" charset="0"/>
              </a:rPr>
              <a:t>We CANNOT accept emails for a transportation change. Please contact the office if you have a change that needs to be made last minute.  Remember changes need to be made by 1:30.</a:t>
            </a:r>
          </a:p>
          <a:p>
            <a:pPr marL="285750" indent="-285750">
              <a:lnSpc>
                <a:spcPct val="150000"/>
              </a:lnSpc>
              <a:spcBef>
                <a:spcPct val="0"/>
              </a:spcBef>
              <a:buClr>
                <a:schemeClr val="accent1"/>
              </a:buClr>
              <a:buFont typeface="Courier New" panose="02070309020205020404" pitchFamily="49" charset="0"/>
              <a:buChar char="o"/>
            </a:pPr>
            <a:r>
              <a:rPr lang="en-US" altLang="en-US" dirty="0">
                <a:latin typeface="Cambria" panose="02040503050406030204" pitchFamily="18" charset="0"/>
              </a:rPr>
              <a:t>The school is a 100% ID check. Please have it ready before you are allowed in the building.  There are no check outs after 1:30.</a:t>
            </a:r>
          </a:p>
          <a:p>
            <a:pPr marL="285750" indent="-285750">
              <a:lnSpc>
                <a:spcPct val="150000"/>
              </a:lnSpc>
              <a:spcBef>
                <a:spcPct val="0"/>
              </a:spcBef>
              <a:buClr>
                <a:schemeClr val="accent1"/>
              </a:buClr>
              <a:buFont typeface="Courier New" panose="02070309020205020404" pitchFamily="49" charset="0"/>
              <a:buChar char="o"/>
            </a:pPr>
            <a:r>
              <a:rPr lang="en-US" altLang="en-US" dirty="0">
                <a:latin typeface="Cambria" panose="02040503050406030204" pitchFamily="18" charset="0"/>
              </a:rPr>
              <a:t> </a:t>
            </a:r>
          </a:p>
        </p:txBody>
      </p:sp>
      <p:pic>
        <p:nvPicPr>
          <p:cNvPr id="8194" name="Picture 2" descr="Image result for bus transparent">
            <a:extLst>
              <a:ext uri="{FF2B5EF4-FFF2-40B4-BE49-F238E27FC236}">
                <a16:creationId xmlns:a16="http://schemas.microsoft.com/office/drawing/2014/main" id="{0D4039CC-14BA-4C96-861C-6E9685978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4855" y="-235964"/>
            <a:ext cx="3017145" cy="243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32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3675</TotalTime>
  <Words>1377</Words>
  <Application>Microsoft Office PowerPoint</Application>
  <PresentationFormat>Widescreen</PresentationFormat>
  <Paragraphs>108</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Cambria</vt:lpstr>
      <vt:lpstr>Century Gothic</vt:lpstr>
      <vt:lpstr>Courier New</vt:lpstr>
      <vt:lpstr>Georgia</vt:lpstr>
      <vt:lpstr>HelloBillionaire</vt:lpstr>
      <vt:lpstr>Wingdings 2</vt:lpstr>
      <vt:lpstr>Quotable</vt:lpstr>
      <vt:lpstr>PowerPoint Presentation</vt:lpstr>
      <vt:lpstr>I Can…. End of Year Goals</vt:lpstr>
      <vt:lpstr>Communication</vt:lpstr>
      <vt:lpstr>Binders</vt:lpstr>
      <vt:lpstr>Word Study</vt:lpstr>
      <vt:lpstr>Weekly Homework</vt:lpstr>
      <vt:lpstr>Wednesday Take Home Folder</vt:lpstr>
      <vt:lpstr>Snacks/Birthday Celebrations</vt:lpstr>
      <vt:lpstr>Transportation/Check Outs</vt:lpstr>
      <vt:lpstr>Absences/Lunchroom</vt:lpstr>
      <vt:lpstr>Digital Learning Days</vt:lpstr>
      <vt:lpstr>Assessments</vt:lpstr>
      <vt:lpstr>PowerPoint Presentation</vt:lpstr>
      <vt:lpstr>QUIZ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3rd Grade</dc:title>
  <dc:creator>Lauren E. Taylor</dc:creator>
  <cp:lastModifiedBy>Melissa J. Maycumber</cp:lastModifiedBy>
  <cp:revision>20</cp:revision>
  <dcterms:created xsi:type="dcterms:W3CDTF">2019-08-14T18:46:50Z</dcterms:created>
  <dcterms:modified xsi:type="dcterms:W3CDTF">2024-08-22T16:38:29Z</dcterms:modified>
</cp:coreProperties>
</file>